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50E006-7EEB-4B82-8794-2A9701169AD3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8D7E05-BC6E-42FC-A724-C0C0401F2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8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5061C8-8911-462D-91D1-BF52AEAD7AA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6240-1A50-458E-BB53-BAEA6845A128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D4FD-491B-4B92-A4B7-0C8DB1B295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11391-523F-4D47-8FF7-BA8CFBB33F3E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8A9D-B41C-41AB-8501-6EF0021A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4C2B-7F4E-4472-8743-C82964D9BC82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EEF4-0861-440A-A720-D668EE1CC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DF32-A987-48C3-AB0B-148C278F030E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D480-F8C2-46B2-82B0-2077A667E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393F-489A-460C-BEA0-1E0F532892B0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BE27-3F07-4581-A22C-7119341CA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AF79-BDD2-4918-8074-3D9DD0078D61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2C4B-24C4-4D03-9614-B66CC4DAD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400C-DF52-4496-A469-F84AE6D45923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5A60-DBE9-48C4-9CE2-27EF3CB76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C3A4-D74D-4D67-BE3A-90DB098005D4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B1BF-2404-4F3E-8CD4-2F71D51B7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2BCF-0BF6-4D9B-8D86-12AEF98BB392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1B2D-6FB5-4023-8F81-BCA9BC3F4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B276-FA48-4CB0-88F4-D221619317F3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CAE9-DF9D-4D41-9C2E-39B601AAA6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C677-F909-4BF0-9B2E-88327D3F1175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228D-317B-4F9C-A1EA-478F8EB39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418F5-E54A-4095-9FAE-F53DEE520DBA}" type="datetimeFigureOut">
              <a:rPr lang="en-GB"/>
              <a:pPr>
                <a:defRPr/>
              </a:pPr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4FE8CC-AB94-4651-9473-410DCA7DB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JAG Haemostasis Skills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Dr Sam Murray</a:t>
            </a:r>
          </a:p>
          <a:p>
            <a:r>
              <a:rPr lang="en-GB" sz="2800" dirty="0">
                <a:solidFill>
                  <a:schemeClr val="tx2"/>
                </a:solidFill>
              </a:rPr>
              <a:t>Dr Steve Dixon</a:t>
            </a:r>
          </a:p>
          <a:p>
            <a:r>
              <a:rPr lang="en-GB" sz="2800" dirty="0">
                <a:solidFill>
                  <a:schemeClr val="tx2"/>
                </a:solidFill>
              </a:rPr>
              <a:t>Dr </a:t>
            </a:r>
            <a:r>
              <a:rPr lang="en-GB" sz="2800" dirty="0" err="1">
                <a:solidFill>
                  <a:schemeClr val="tx2"/>
                </a:solidFill>
              </a:rPr>
              <a:t>Gau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Appanah</a:t>
            </a:r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>
                <a:solidFill>
                  <a:schemeClr val="tx2"/>
                </a:solidFill>
              </a:rPr>
              <a:t>Dr Tom Johnston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699792" y="5918407"/>
            <a:ext cx="4711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>
                <a:latin typeface="Calibri" pitchFamily="34" charset="0"/>
              </a:rPr>
              <a:t>November 25</a:t>
            </a:r>
            <a:r>
              <a:rPr lang="en-GB" sz="3200" b="1" baseline="30000" dirty="0">
                <a:latin typeface="Calibri" pitchFamily="34" charset="0"/>
              </a:rPr>
              <a:t>th</a:t>
            </a:r>
            <a:r>
              <a:rPr lang="en-GB" sz="3200" b="1" dirty="0">
                <a:latin typeface="Calibri" pitchFamily="34" charset="0"/>
              </a:rPr>
              <a:t> 2021</a:t>
            </a:r>
          </a:p>
        </p:txBody>
      </p:sp>
      <p:pic>
        <p:nvPicPr>
          <p:cNvPr id="17415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559435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024" y="620688"/>
            <a:ext cx="4139952" cy="177989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03A2750-C380-4155-9318-D274D105BD84}"/>
              </a:ext>
            </a:extLst>
          </p:cNvPr>
          <p:cNvSpPr txBox="1">
            <a:spLocks/>
          </p:cNvSpPr>
          <p:nvPr/>
        </p:nvSpPr>
        <p:spPr bwMode="auto">
          <a:xfrm>
            <a:off x="688032" y="-257199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Bristol Endoscopy Training Collaborative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1219678" y="652251"/>
            <a:ext cx="6709390" cy="973487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9"/>
            <a:ext cx="7992888" cy="4824535"/>
          </a:xfrm>
        </p:spPr>
        <p:txBody>
          <a:bodyPr rtlCol="0">
            <a:normAutofit fontScale="25000" lnSpcReduction="20000"/>
          </a:bodyPr>
          <a:lstStyle/>
          <a:p>
            <a:pPr>
              <a:lnSpc>
                <a:spcPct val="170000"/>
              </a:lnSpc>
              <a:defRPr/>
            </a:pP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Familiarisation with GI bleed DOPS forms</a:t>
            </a:r>
          </a:p>
          <a:p>
            <a:pPr>
              <a:lnSpc>
                <a:spcPct val="170000"/>
              </a:lnSpc>
              <a:defRPr/>
            </a:pP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Pre-endoscopic management</a:t>
            </a:r>
          </a:p>
          <a:p>
            <a:pPr>
              <a:lnSpc>
                <a:spcPct val="170000"/>
              </a:lnSpc>
              <a:defRPr/>
            </a:pP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Pathologies responsible for upper GI bleed</a:t>
            </a:r>
          </a:p>
          <a:p>
            <a:pPr>
              <a:lnSpc>
                <a:spcPct val="170000"/>
              </a:lnSpc>
              <a:defRPr/>
            </a:pP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Recognition and classification relevant to non-variceal &amp; variceal bleeding</a:t>
            </a:r>
          </a:p>
          <a:p>
            <a:pPr>
              <a:lnSpc>
                <a:spcPct val="170000"/>
              </a:lnSpc>
              <a:defRPr/>
            </a:pPr>
            <a:r>
              <a:rPr lang="en-GB" sz="7200" dirty="0">
                <a:solidFill>
                  <a:srgbClr val="000000"/>
                </a:solidFill>
                <a:latin typeface="Arial" panose="020B0604020202020204" pitchFamily="34" charset="0"/>
              </a:rPr>
              <a:t>Risk assessment in UGIB</a:t>
            </a:r>
          </a:p>
          <a:p>
            <a:pPr>
              <a:lnSpc>
                <a:spcPct val="170000"/>
              </a:lnSpc>
              <a:defRPr/>
            </a:pPr>
            <a:r>
              <a:rPr lang="en-GB" sz="7200" dirty="0">
                <a:solidFill>
                  <a:srgbClr val="000000"/>
                </a:solidFill>
                <a:latin typeface="Arial" panose="020B0604020202020204" pitchFamily="34" charset="0"/>
              </a:rPr>
              <a:t>Communication &amp; leadership skills relevant to UGIB on-call</a:t>
            </a:r>
          </a:p>
          <a:p>
            <a:pPr>
              <a:lnSpc>
                <a:spcPct val="170000"/>
              </a:lnSpc>
              <a:defRPr/>
            </a:pPr>
            <a:r>
              <a:rPr lang="en-GB" sz="7200" dirty="0">
                <a:solidFill>
                  <a:srgbClr val="000000"/>
                </a:solidFill>
                <a:latin typeface="Arial" panose="020B0604020202020204" pitchFamily="34" charset="0"/>
              </a:rPr>
              <a:t>Report writing and endoscopic non-technical skills in UGIB</a:t>
            </a:r>
          </a:p>
          <a:p>
            <a:pPr>
              <a:lnSpc>
                <a:spcPct val="120000"/>
              </a:lnSpc>
              <a:defRPr/>
            </a:pP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Understand indications and gain hands-on experience in the following haemostatic methods: adrenaline injection, heater probe coagulation, clip placement, </a:t>
            </a:r>
            <a:r>
              <a:rPr lang="en-GB" sz="7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Hemospray</a:t>
            </a: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variceal band ligation, sclerotherapy and </a:t>
            </a:r>
            <a:r>
              <a:rPr lang="en-GB" sz="7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Sengstaken</a:t>
            </a:r>
            <a:r>
              <a:rPr lang="en-GB" sz="7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tube placement.</a:t>
            </a:r>
            <a:endParaRPr lang="en-GB" sz="7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defRPr/>
            </a:pP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/>
          </a:p>
        </p:txBody>
      </p:sp>
      <p:pic>
        <p:nvPicPr>
          <p:cNvPr id="18438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229" y="174223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96453"/>
            <a:ext cx="1646802" cy="70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1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251520" y="839278"/>
            <a:ext cx="8229600" cy="114300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Course Programme - Morning</a:t>
            </a:r>
          </a:p>
        </p:txBody>
      </p:sp>
      <p:pic>
        <p:nvPicPr>
          <p:cNvPr id="20485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2238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97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10645"/>
              </p:ext>
            </p:extLst>
          </p:nvPr>
        </p:nvGraphicFramePr>
        <p:xfrm>
          <a:off x="670979" y="2348880"/>
          <a:ext cx="7704856" cy="3710813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7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SESSION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VENUE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08.30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Coffee and registration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08.50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Introduction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Loft Lecture Theatre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Review of course objectives and group experience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Wet Lab Teaching Space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093574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Variceal Bleeding – 2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86385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09.30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(Station 1) Variceal Band Ligation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Laboratory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(Station 2)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Sengstaken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Tube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Simulation Room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Break – 30mins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Loft Meeting</a:t>
                      </a:r>
                      <a:r>
                        <a:rPr lang="en-GB" sz="1400" baseline="0" dirty="0"/>
                        <a:t> Space</a:t>
                      </a:r>
                      <a:endParaRPr lang="en-GB" sz="1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11.30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(Station 1)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Glue sclerotherapy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Laboratory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(Station 2)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On-call bleeding scenarios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636359"/>
                  </a:ext>
                </a:extLst>
              </a:tr>
              <a:tr h="398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Lunch – 45 mins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Loft Meeting</a:t>
                      </a:r>
                      <a:r>
                        <a:rPr lang="en-GB" sz="1400" baseline="0" dirty="0"/>
                        <a:t> Space</a:t>
                      </a:r>
                      <a:endParaRPr lang="en-GB" sz="1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9075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238"/>
            <a:ext cx="2194750" cy="9449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14643" y="704514"/>
            <a:ext cx="8229600" cy="114300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Course Programme - Afternoon</a:t>
            </a:r>
          </a:p>
        </p:txBody>
      </p:sp>
      <p:pic>
        <p:nvPicPr>
          <p:cNvPr id="22533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2238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856" name="Group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45444"/>
              </p:ext>
            </p:extLst>
          </p:nvPr>
        </p:nvGraphicFramePr>
        <p:xfrm>
          <a:off x="683569" y="1806376"/>
          <a:ext cx="7691748" cy="4299123"/>
        </p:xfrm>
        <a:graphic>
          <a:graphicData uri="http://schemas.openxmlformats.org/drawingml/2006/table">
            <a:tbl>
              <a:tblPr/>
              <a:tblGrid>
                <a:gridCol w="887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SESSION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VENUE / LEAD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Non-variceal bleeding – 2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071"/>
                  </a:ext>
                </a:extLst>
              </a:tr>
              <a:tr h="751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13.45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Station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Report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Endoscopic Non-Technical Skills (ENTS)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Simulation Room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Station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Injection 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Endoscopic Clips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Heater Probe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Laboratory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Hemospray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(both groups)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Laboratory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589157"/>
                  </a:ext>
                </a:extLst>
              </a:tr>
              <a:tr h="518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Break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Meeting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25255"/>
                  </a:ext>
                </a:extLst>
              </a:tr>
              <a:tr h="492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Course &amp; learning objectives review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Debrief &amp; feedback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025835"/>
                  </a:ext>
                </a:extLst>
              </a:tr>
              <a:tr h="41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Group close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87079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238"/>
            <a:ext cx="2194750" cy="9449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258</Words>
  <Application>Microsoft Office PowerPoint</Application>
  <PresentationFormat>On-screen Show (4:3)</PresentationFormat>
  <Paragraphs>83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JAG Haemostasis Skills Course</vt:lpstr>
      <vt:lpstr>Learning Objectives</vt:lpstr>
      <vt:lpstr>Course Programme - Morning</vt:lpstr>
      <vt:lpstr>Course Programme - Afternoon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 Polypectomy Skills Course</dc:title>
  <dc:creator>dr n hawkes</dc:creator>
  <cp:lastModifiedBy>Sam Murray</cp:lastModifiedBy>
  <cp:revision>36</cp:revision>
  <dcterms:created xsi:type="dcterms:W3CDTF">2011-11-11T19:45:54Z</dcterms:created>
  <dcterms:modified xsi:type="dcterms:W3CDTF">2021-11-09T22:11:12Z</dcterms:modified>
</cp:coreProperties>
</file>