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74" d="100"/>
          <a:sy n="74" d="100"/>
        </p:scale>
        <p:origin x="10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450E006-7EEB-4B82-8794-2A9701169AD3}" type="datetimeFigureOut">
              <a:rPr lang="en-GB"/>
              <a:pPr>
                <a:defRPr/>
              </a:pPr>
              <a:t>05/11/2021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08D7E05-BC6E-42FC-A724-C0C0401F2D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785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5061C8-8911-462D-91D1-BF52AEAD7AAD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96240-1A50-458E-BB53-BAEA6845A128}" type="datetimeFigureOut">
              <a:rPr lang="en-GB"/>
              <a:pPr>
                <a:defRPr/>
              </a:pPr>
              <a:t>05/11/2021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9D4FD-491B-4B92-A4B7-0C8DB1B295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11391-523F-4D47-8FF7-BA8CFBB33F3E}" type="datetimeFigureOut">
              <a:rPr lang="en-GB"/>
              <a:pPr>
                <a:defRPr/>
              </a:pPr>
              <a:t>05/11/2021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58A9D-B41C-41AB-8501-6EF0021A12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A4C2B-7F4E-4472-8743-C82964D9BC82}" type="datetimeFigureOut">
              <a:rPr lang="en-GB"/>
              <a:pPr>
                <a:defRPr/>
              </a:pPr>
              <a:t>05/11/2021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BEEF4-0861-440A-A720-D668EE1CCB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ADF32-A987-48C3-AB0B-148C278F030E}" type="datetimeFigureOut">
              <a:rPr lang="en-GB"/>
              <a:pPr>
                <a:defRPr/>
              </a:pPr>
              <a:t>05/11/2021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AD480-F8C2-46B2-82B0-2077A667EC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8393F-489A-460C-BEA0-1E0F532892B0}" type="datetimeFigureOut">
              <a:rPr lang="en-GB"/>
              <a:pPr>
                <a:defRPr/>
              </a:pPr>
              <a:t>05/11/2021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9BE27-3F07-4581-A22C-7119341CA3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0AF79-BDD2-4918-8074-3D9DD0078D61}" type="datetimeFigureOut">
              <a:rPr lang="en-GB"/>
              <a:pPr>
                <a:defRPr/>
              </a:pPr>
              <a:t>05/11/2021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12C4B-24C4-4D03-9614-B66CC4DADC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0400C-DF52-4496-A469-F84AE6D45923}" type="datetimeFigureOut">
              <a:rPr lang="en-GB"/>
              <a:pPr>
                <a:defRPr/>
              </a:pPr>
              <a:t>05/11/2021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65A60-DBE9-48C4-9CE2-27EF3CB764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CC3A4-D74D-4D67-BE3A-90DB098005D4}" type="datetimeFigureOut">
              <a:rPr lang="en-GB"/>
              <a:pPr>
                <a:defRPr/>
              </a:pPr>
              <a:t>05/11/2021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0B1BF-2404-4F3E-8CD4-2F71D51B7F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C2BCF-0BF6-4D9B-8D86-12AEF98BB392}" type="datetimeFigureOut">
              <a:rPr lang="en-GB"/>
              <a:pPr>
                <a:defRPr/>
              </a:pPr>
              <a:t>05/11/2021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61B2D-6FB5-4023-8F81-BCA9BC3F4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7B276-FA48-4CB0-88F4-D221619317F3}" type="datetimeFigureOut">
              <a:rPr lang="en-GB"/>
              <a:pPr>
                <a:defRPr/>
              </a:pPr>
              <a:t>05/11/2021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1CAE9-DF9D-4D41-9C2E-39B601AAA6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C677-F909-4BF0-9B2E-88327D3F1175}" type="datetimeFigureOut">
              <a:rPr lang="en-GB"/>
              <a:pPr>
                <a:defRPr/>
              </a:pPr>
              <a:t>05/11/2021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8228D-317B-4F9C-A1EA-478F8EB395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9418F5-E54A-4095-9FAE-F53DEE520DBA}" type="datetimeFigureOut">
              <a:rPr lang="en-GB"/>
              <a:pPr>
                <a:defRPr/>
              </a:pPr>
              <a:t>05/11/2021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4FE8CC-AB94-4651-9473-410DCA7DB1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JAG Polypectomy Skills Course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solidFill>
                  <a:schemeClr val="tx2"/>
                </a:solidFill>
              </a:rPr>
              <a:t>Mr Paul Sylvester</a:t>
            </a:r>
          </a:p>
          <a:p>
            <a:r>
              <a:rPr lang="en-GB" sz="2800" dirty="0">
                <a:solidFill>
                  <a:schemeClr val="tx2"/>
                </a:solidFill>
              </a:rPr>
              <a:t>Dr Lister Metcalfe</a:t>
            </a:r>
          </a:p>
          <a:p>
            <a:r>
              <a:rPr lang="en-GB" sz="2800" dirty="0">
                <a:solidFill>
                  <a:schemeClr val="tx2"/>
                </a:solidFill>
              </a:rPr>
              <a:t>Dr </a:t>
            </a:r>
            <a:r>
              <a:rPr lang="en-GB" sz="2800" dirty="0" err="1">
                <a:solidFill>
                  <a:schemeClr val="tx2"/>
                </a:solidFill>
              </a:rPr>
              <a:t>Stratis</a:t>
            </a:r>
            <a:r>
              <a:rPr lang="en-GB" sz="2800" dirty="0">
                <a:solidFill>
                  <a:schemeClr val="tx2"/>
                </a:solidFill>
              </a:rPr>
              <a:t> </a:t>
            </a:r>
            <a:r>
              <a:rPr lang="en-GB" sz="2800" dirty="0" err="1">
                <a:solidFill>
                  <a:schemeClr val="tx2"/>
                </a:solidFill>
              </a:rPr>
              <a:t>Alexandridis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1876425" y="5661025"/>
            <a:ext cx="4711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 dirty="0" err="1">
                <a:latin typeface="Calibri" pitchFamily="34" charset="0"/>
              </a:rPr>
              <a:t>Polypectomy</a:t>
            </a:r>
            <a:r>
              <a:rPr lang="en-GB" sz="2000" b="1" dirty="0">
                <a:latin typeface="Calibri" pitchFamily="34" charset="0"/>
              </a:rPr>
              <a:t> Skills Course</a:t>
            </a:r>
          </a:p>
        </p:txBody>
      </p:sp>
      <p:pic>
        <p:nvPicPr>
          <p:cNvPr id="17415" name="Picture 5" descr="http://www.cancomms.co.uk/images/pictures/pic_work_ja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175" y="5594350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2024" y="620688"/>
            <a:ext cx="4139952" cy="177989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323528" y="494753"/>
            <a:ext cx="8229600" cy="1143000"/>
          </a:xfrm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Course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/>
              <a:t>At the end of the course you will be able to;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/>
              <a:t>Describe how to increase polyp detection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/>
              <a:t>Assess and classify polyps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/>
              <a:t>List key safety principles – diathermy, risk assessment (patient and pathology related)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/>
              <a:t>List the components of good polypectomy technique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/>
              <a:t>Describe how to overcome common difficulties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/>
              <a:t>Recognise and manage complications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/>
              <a:t>Understand the role of clinical judgement, ‘levels’ of polypectomy difficulty and the MDT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pic>
        <p:nvPicPr>
          <p:cNvPr id="18438" name="Picture 5" descr="http://www.cancomms.co.uk/images/pictures/pic_work_j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22238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122238"/>
            <a:ext cx="2195736" cy="9440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le 1"/>
          <p:cNvSpPr>
            <a:spLocks noGrp="1"/>
          </p:cNvSpPr>
          <p:nvPr>
            <p:ph type="title"/>
          </p:nvPr>
        </p:nvSpPr>
        <p:spPr>
          <a:xfrm>
            <a:off x="120441" y="439738"/>
            <a:ext cx="8229600" cy="1143000"/>
          </a:xfrm>
        </p:spPr>
        <p:txBody>
          <a:bodyPr/>
          <a:lstStyle/>
          <a:p>
            <a:r>
              <a:rPr lang="en-GB" sz="3600" dirty="0">
                <a:solidFill>
                  <a:schemeClr val="tx2"/>
                </a:solidFill>
              </a:rPr>
              <a:t>Course Programme - AM</a:t>
            </a:r>
          </a:p>
        </p:txBody>
      </p:sp>
      <p:pic>
        <p:nvPicPr>
          <p:cNvPr id="20485" name="Picture 5" descr="http://www.cancomms.co.uk/images/pictures/pic_work_j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22238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697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04190"/>
              </p:ext>
            </p:extLst>
          </p:nvPr>
        </p:nvGraphicFramePr>
        <p:xfrm>
          <a:off x="683568" y="1658938"/>
          <a:ext cx="7704856" cy="4269106"/>
        </p:xfrm>
        <a:graphic>
          <a:graphicData uri="http://schemas.openxmlformats.org/drawingml/2006/table">
            <a:tbl>
              <a:tblPr/>
              <a:tblGrid>
                <a:gridCol w="792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7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5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TIME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SESSION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VENUE / LEAD</a:t>
                      </a: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08.30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Coffee and registration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Loft Lecture Theatre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08.50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Introduction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Loft Lecture Theatre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09.00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Review of course objectives and group experience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Loft Lecture Theatre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4093574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09.20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(A) Importance of lesion detection + lesion classification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Loft Lecture Theatre 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10.00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(B) Polyp Skills 1 – Basic technique for sessile &amp; pedunculated polyps. </a:t>
                      </a: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DOPyS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Wet Lab Teaching Space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10.40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Practical demonstration – snares, injection needles, clips, &amp; diathermy unit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Wet Lab Teaching Space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5846478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11.00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Break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Loft Meeting</a:t>
                      </a:r>
                      <a:r>
                        <a:rPr lang="en-GB" sz="1400" baseline="0" dirty="0"/>
                        <a:t> Space</a:t>
                      </a:r>
                      <a:endParaRPr lang="en-GB" sz="1400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11.20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MODEL SESSION 1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Training on one pedunculated polyp or one sessile polyp for each delegate, with tuition on injection needle, snare, clip, diathermy use as required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Laboratory – All Faculty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122238"/>
            <a:ext cx="2194750" cy="94496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>
          <a:xfrm>
            <a:off x="66787" y="587176"/>
            <a:ext cx="8229600" cy="1143000"/>
          </a:xfrm>
        </p:spPr>
        <p:txBody>
          <a:bodyPr/>
          <a:lstStyle/>
          <a:p>
            <a:r>
              <a:rPr lang="en-GB" sz="3600" dirty="0">
                <a:solidFill>
                  <a:schemeClr val="tx2"/>
                </a:solidFill>
              </a:rPr>
              <a:t>Course Programme - PM</a:t>
            </a:r>
          </a:p>
        </p:txBody>
      </p:sp>
      <p:pic>
        <p:nvPicPr>
          <p:cNvPr id="22533" name="Picture 5" descr="http://www.cancomms.co.uk/images/pictures/pic_work_j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22238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856" name="Group 3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834163"/>
              </p:ext>
            </p:extLst>
          </p:nvPr>
        </p:nvGraphicFramePr>
        <p:xfrm>
          <a:off x="683569" y="1806376"/>
          <a:ext cx="7691748" cy="4054520"/>
        </p:xfrm>
        <a:graphic>
          <a:graphicData uri="http://schemas.openxmlformats.org/drawingml/2006/table">
            <a:tbl>
              <a:tblPr/>
              <a:tblGrid>
                <a:gridCol w="887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4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0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5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TIME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SESSION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VENUE / LEAD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13.45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(C) Polypectomy Skills 2 – Difficult polyps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(D) Bleeding and recognising complications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Loft Lecture Theatre 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8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                 MODEL SESSION 2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Training on larger sessile or pedunculated polyp, use of clips, also cover tattoo technique.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Laboratory – All Faculty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5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16.00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Break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Loft Meeting Space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925255"/>
                  </a:ext>
                </a:extLst>
              </a:tr>
              <a:tr h="492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Case Discussions.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Wet Lab Teaching Space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8025835"/>
                  </a:ext>
                </a:extLst>
              </a:tr>
              <a:tr h="500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16.45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Course review &amp; debrief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Wet Lab Teaching Space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Group close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Loft Lecture Theatre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6870791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122238"/>
            <a:ext cx="2194750" cy="9449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299</Words>
  <Application>Microsoft Office PowerPoint</Application>
  <PresentationFormat>On-screen Show (4:3)</PresentationFormat>
  <Paragraphs>74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JAG Polypectomy Skills Course</vt:lpstr>
      <vt:lpstr>Course Aims</vt:lpstr>
      <vt:lpstr>Course Programme - AM</vt:lpstr>
      <vt:lpstr>Course Programme - PM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JAG Polypectomy Skills Course</dc:title>
  <dc:creator>dr n hawkes</dc:creator>
  <cp:lastModifiedBy>Lister Metcalfe</cp:lastModifiedBy>
  <cp:revision>29</cp:revision>
  <dcterms:created xsi:type="dcterms:W3CDTF">2011-11-11T19:45:54Z</dcterms:created>
  <dcterms:modified xsi:type="dcterms:W3CDTF">2021-11-06T08:05:21Z</dcterms:modified>
</cp:coreProperties>
</file>